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7" r:id="rId4"/>
    <p:sldId id="262" r:id="rId5"/>
    <p:sldId id="271" r:id="rId6"/>
    <p:sldId id="272" r:id="rId7"/>
    <p:sldId id="275" r:id="rId8"/>
    <p:sldId id="276" r:id="rId9"/>
    <p:sldId id="266" r:id="rId10"/>
    <p:sldId id="257" r:id="rId11"/>
    <p:sldId id="281" r:id="rId12"/>
    <p:sldId id="264" r:id="rId13"/>
    <p:sldId id="284" r:id="rId14"/>
    <p:sldId id="259" r:id="rId15"/>
    <p:sldId id="260" r:id="rId16"/>
    <p:sldId id="261" r:id="rId17"/>
    <p:sldId id="263" r:id="rId18"/>
    <p:sldId id="265" r:id="rId19"/>
    <p:sldId id="267" r:id="rId20"/>
    <p:sldId id="268" r:id="rId21"/>
    <p:sldId id="278" r:id="rId22"/>
    <p:sldId id="279" r:id="rId23"/>
    <p:sldId id="269" r:id="rId24"/>
    <p:sldId id="280" r:id="rId25"/>
    <p:sldId id="283" r:id="rId26"/>
    <p:sldId id="282" r:id="rId27"/>
    <p:sldId id="273" r:id="rId28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5050"/>
    <a:srgbClr val="FF6600"/>
    <a:srgbClr val="99FFCC"/>
    <a:srgbClr val="66FF99"/>
    <a:srgbClr val="00CC66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BE10D-DBA2-433F-8CFB-6BB95308FA5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642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73B97-BF07-4B14-9CAA-61EE3768689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49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EC93D-32C8-4721-9BEB-E9B9057F5EB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433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C97D0-4E76-4795-ADDA-F3635FA346B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485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C09FF-7241-4887-A794-52DB2DFC318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319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D00FB-60CD-495A-986B-343617A1C78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822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62F0E-1593-440A-997D-9321999D129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648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638FF-ED44-42B9-9B16-FE7A2497569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31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245AC-FA6B-4ABD-ADE9-8BEAAAC0093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734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E44E-8BC0-45C0-A234-7B9341C50FA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99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F6523-62DC-43BC-A2DD-628F03A7471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577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altLang="en-US" smtClean="0"/>
              <a:t>Click to edit Master text styles</a:t>
            </a:r>
          </a:p>
          <a:p>
            <a:pPr lvl="1"/>
            <a:r>
              <a:rPr lang="en-NZ" altLang="en-US" smtClean="0"/>
              <a:t>Second level</a:t>
            </a:r>
          </a:p>
          <a:p>
            <a:pPr lvl="2"/>
            <a:r>
              <a:rPr lang="en-NZ" altLang="en-US" smtClean="0"/>
              <a:t>Third level</a:t>
            </a:r>
          </a:p>
          <a:p>
            <a:pPr lvl="3"/>
            <a:r>
              <a:rPr lang="en-NZ" altLang="en-US" smtClean="0"/>
              <a:t>Fourth level</a:t>
            </a:r>
          </a:p>
          <a:p>
            <a:pPr lvl="4"/>
            <a:r>
              <a:rPr lang="en-NZ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3767AF8-ACCD-4523-8455-27386B476C2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../VIDEO/(protoplasmic%20streaming%20of%20Egeria%20densa).fl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33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886200"/>
            <a:ext cx="7924800" cy="1752600"/>
          </a:xfrm>
        </p:spPr>
        <p:txBody>
          <a:bodyPr/>
          <a:lstStyle/>
          <a:p>
            <a:pPr eaLnBrk="1" hangingPunct="1"/>
            <a:endParaRPr lang="en-NZ" altLang="en-US" b="1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NZ" altLang="en-US" sz="8800" smtClean="0">
                <a:latin typeface="Arial Rounded MT Bold" pitchFamily="34" charset="0"/>
              </a:rPr>
              <a:t>Cells</a:t>
            </a:r>
            <a:endParaRPr lang="en-GB" altLang="en-US" sz="8800" smtClean="0">
              <a:latin typeface="Arial Rounded MT Bold" pitchFamily="34" charset="0"/>
            </a:endParaRPr>
          </a:p>
        </p:txBody>
      </p:sp>
      <p:sp>
        <p:nvSpPr>
          <p:cNvPr id="205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3 animal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990600"/>
          </a:xfrm>
        </p:spPr>
        <p:txBody>
          <a:bodyPr/>
          <a:lstStyle/>
          <a:p>
            <a:pPr algn="l" eaLnBrk="1" hangingPunct="1"/>
            <a:r>
              <a:rPr lang="en-NZ" altLang="en-US" smtClean="0"/>
              <a:t>Animal Cell  				</a:t>
            </a:r>
            <a:endParaRPr lang="en-NZ" altLang="en-US" sz="2000" b="1" smtClean="0"/>
          </a:p>
        </p:txBody>
      </p:sp>
      <p:sp>
        <p:nvSpPr>
          <p:cNvPr id="307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mtClean="0"/>
              <a:t>Cell membrane </a:t>
            </a:r>
            <a:endParaRPr lang="en-NZ" altLang="en-US" sz="2800" b="1" i="1" smtClean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2292" name="Picture 5" descr="5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763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3316" name="Picture 4" descr="5 nucl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40740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14600" y="533400"/>
            <a:ext cx="4419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NZ" altLang="en-US" sz="4400" b="1"/>
              <a:t>Nucleus</a:t>
            </a:r>
          </a:p>
        </p:txBody>
      </p:sp>
      <p:sp>
        <p:nvSpPr>
          <p:cNvPr id="1024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NZ" altLang="en-US" smtClean="0"/>
              <a:t>Ribosomes</a:t>
            </a:r>
            <a:endParaRPr lang="en-GB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4340" name="Picture 5" descr="ribos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2387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ribosom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8862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5364" name="Picture 4" descr="7 endoplasmic_reticul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b="1" smtClean="0"/>
              <a:t>Golgi body</a:t>
            </a:r>
            <a:endParaRPr lang="en-NZ" altLang="en-US" sz="2400" b="1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6388" name="Picture 4" descr="8 golg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2900"/>
            <a:ext cx="8001000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NZ" altLang="en-US" sz="4000" b="1" smtClean="0"/>
              <a:t>What Golgi bodies do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7412" name="Picture 4" descr="9 gol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0175"/>
            <a:ext cx="90678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8435" name="Picture 4" descr="10 a lysozome f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77724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NZ" altLang="en-US" sz="6000" b="1" smtClean="0"/>
              <a:t>Lysosomes</a:t>
            </a:r>
          </a:p>
        </p:txBody>
      </p:sp>
      <p:sp>
        <p:nvSpPr>
          <p:cNvPr id="922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z="4800" b="1" smtClean="0"/>
              <a:t>Mitochondrion</a:t>
            </a:r>
            <a:endParaRPr lang="en-NZ" altLang="en-US" sz="3600" b="1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9460" name="Picture 4" descr="11 mitochondr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8486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NZ" altLang="en-US" b="1" smtClean="0"/>
              <a:t>Chloroplast</a:t>
            </a:r>
            <a:r>
              <a:rPr lang="en-NZ" altLang="en-US" smtClean="0"/>
              <a:t>  </a:t>
            </a:r>
            <a:r>
              <a:rPr lang="en-NZ" altLang="en-US" sz="2800" smtClean="0"/>
              <a:t>(Plants only)</a:t>
            </a:r>
            <a:endParaRPr lang="en-NZ" altLang="en-US" sz="24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3316" name="Picture 4" descr="13 chlorop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68425"/>
            <a:ext cx="7315200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12 chloropl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7155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00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2466975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0"/>
            <a:ext cx="25050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2305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2860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29622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868362"/>
          </a:xfrm>
        </p:spPr>
        <p:txBody>
          <a:bodyPr/>
          <a:lstStyle/>
          <a:p>
            <a:pPr algn="l" eaLnBrk="1" hangingPunct="1"/>
            <a:r>
              <a:rPr lang="en-NZ" altLang="en-US" sz="4800" b="1" smtClean="0">
                <a:latin typeface="Arial Rounded MT Bold" pitchFamily="34" charset="0"/>
              </a:rPr>
              <a:t>Cells </a:t>
            </a:r>
            <a:endParaRPr lang="en-GB" altLang="en-US" sz="2000" b="1" smtClean="0">
              <a:latin typeface="Arial Rounded MT Bold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5867400" cy="5486400"/>
          </a:xfrm>
        </p:spPr>
        <p:txBody>
          <a:bodyPr/>
          <a:lstStyle/>
          <a:p>
            <a:pPr eaLnBrk="1" hangingPunct="1"/>
            <a:r>
              <a:rPr lang="en-NZ" altLang="en-US" smtClean="0">
                <a:latin typeface="Arial Rounded MT Bold" pitchFamily="34" charset="0"/>
              </a:rPr>
              <a:t>All living things are made of cells</a:t>
            </a:r>
          </a:p>
          <a:p>
            <a:pPr eaLnBrk="1" hangingPunct="1"/>
            <a:r>
              <a:rPr lang="en-NZ" altLang="en-US" smtClean="0">
                <a:latin typeface="Arial Rounded MT Bold" pitchFamily="34" charset="0"/>
              </a:rPr>
              <a:t>Some have only 1 cell, </a:t>
            </a:r>
          </a:p>
          <a:p>
            <a:pPr eaLnBrk="1" hangingPunct="1"/>
            <a:r>
              <a:rPr lang="en-NZ" altLang="en-US" smtClean="0">
                <a:latin typeface="Arial Rounded MT Bold" pitchFamily="34" charset="0"/>
              </a:rPr>
              <a:t>most are multicellular</a:t>
            </a:r>
          </a:p>
          <a:p>
            <a:pPr eaLnBrk="1" hangingPunct="1"/>
            <a:r>
              <a:rPr lang="en-NZ" altLang="en-US" smtClean="0">
                <a:latin typeface="Arial Rounded MT Bold" pitchFamily="34" charset="0"/>
              </a:rPr>
              <a:t>Most are very tiny</a:t>
            </a:r>
          </a:p>
          <a:p>
            <a:pPr eaLnBrk="1" hangingPunct="1"/>
            <a:r>
              <a:rPr lang="en-NZ" altLang="en-US" smtClean="0">
                <a:latin typeface="Arial Rounded MT Bold" pitchFamily="34" charset="0"/>
              </a:rPr>
              <a:t>Two general types</a:t>
            </a:r>
          </a:p>
          <a:p>
            <a:pPr lvl="1" eaLnBrk="1" hangingPunct="1"/>
            <a:r>
              <a:rPr lang="en-NZ" altLang="en-US" smtClean="0">
                <a:latin typeface="Arial Rounded MT Bold" pitchFamily="34" charset="0"/>
              </a:rPr>
              <a:t>Prokaryotes: no true nucleus</a:t>
            </a:r>
          </a:p>
          <a:p>
            <a:pPr lvl="1" eaLnBrk="1" hangingPunct="1"/>
            <a:r>
              <a:rPr lang="en-NZ" altLang="en-US" smtClean="0">
                <a:latin typeface="Arial Rounded MT Bold" pitchFamily="34" charset="0"/>
              </a:rPr>
              <a:t>Eukaryotes: true nucleus</a:t>
            </a:r>
            <a:endParaRPr lang="en-GB" altLang="en-US" smtClean="0">
              <a:latin typeface="Arial Rounded MT Bold" pitchFamily="34" charset="0"/>
            </a:endParaRPr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4730750"/>
            <a:ext cx="272415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4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235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b="1" smtClean="0"/>
              <a:t>Centriole </a:t>
            </a:r>
            <a:r>
              <a:rPr lang="en-NZ" altLang="en-US" sz="2800" smtClean="0"/>
              <a:t>(Animals only)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21508" name="Picture 6" descr="Centriole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324600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mtClean="0"/>
              <a:t>Cytoskeleton </a:t>
            </a:r>
            <a:endParaRPr lang="en-GB" altLang="en-US" sz="28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22532" name="Picture 7" descr="Animal Cell Microtubule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781800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8"/>
          <p:cNvSpPr txBox="1">
            <a:spLocks noChangeArrowheads="1"/>
          </p:cNvSpPr>
          <p:nvPr/>
        </p:nvSpPr>
        <p:spPr bwMode="auto">
          <a:xfrm>
            <a:off x="1355725" y="5599113"/>
            <a:ext cx="249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1800">
                <a:hlinkClick r:id="rId2" action="ppaction://hlinkfile"/>
              </a:rPr>
              <a:t>Cytoplasmic streaming</a:t>
            </a:r>
            <a:endParaRPr lang="en-GB" altLang="en-US" sz="1800"/>
          </a:p>
        </p:txBody>
      </p:sp>
      <p:pic>
        <p:nvPicPr>
          <p:cNvPr id="23555" name="Picture 10" descr="Cytosk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3058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1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NZ" altLang="en-US" smtClean="0"/>
              <a:t>Microtubules</a:t>
            </a:r>
            <a:endParaRPr lang="en-GB" alt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792163"/>
          </a:xfrm>
        </p:spPr>
        <p:txBody>
          <a:bodyPr/>
          <a:lstStyle/>
          <a:p>
            <a:pPr eaLnBrk="1" hangingPunct="1"/>
            <a:r>
              <a:rPr lang="en-NZ" altLang="en-US" sz="3200" smtClean="0"/>
              <a:t>Centrioles help form the spindle for cell division</a:t>
            </a:r>
            <a:endParaRPr lang="en-NZ" altLang="en-US" sz="40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24580" name="Picture 7" descr="c08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772400" cy="58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Ultrastructure of Cilia and Flag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0772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/>
          <a:lstStyle/>
          <a:p>
            <a:pPr eaLnBrk="1" hangingPunct="1"/>
            <a:r>
              <a:rPr lang="en-NZ" altLang="en-US" sz="4000" smtClean="0"/>
              <a:t>Cillia and Flagella</a:t>
            </a:r>
            <a:endParaRPr lang="en-GB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mtClean="0"/>
              <a:t>Cell Wall of plants</a:t>
            </a:r>
            <a:endParaRPr lang="en-GB" altLang="en-US" sz="2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26628" name="Picture 5" descr="stat3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5943600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27651" name="Picture 7" descr="Plant-Cell-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153400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the-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4100" name="Picture 4" descr="A088-1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0198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00"/>
            </a:gs>
            <a:gs pos="100000">
              <a:srgbClr val="7618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NZ" altLang="en-US" sz="4400" b="1">
                <a:solidFill>
                  <a:schemeClr val="tx2"/>
                </a:solidFill>
              </a:rPr>
              <a:t>Prokaryotes and Eukaryotes </a:t>
            </a:r>
            <a:endParaRPr lang="en-NZ" altLang="en-US" sz="3600" b="1">
              <a:solidFill>
                <a:schemeClr val="tx2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2590800"/>
            <a:ext cx="4191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altLang="en-US" sz="2400">
                <a:solidFill>
                  <a:schemeClr val="bg1"/>
                </a:solidFill>
              </a:rPr>
              <a:t>Simple, single celled bacteria &amp; cyanobacteria</a:t>
            </a:r>
          </a:p>
          <a:p>
            <a:pPr eaLnBrk="1" hangingPunct="1"/>
            <a:r>
              <a:rPr lang="en-NZ" altLang="en-US" sz="2400">
                <a:solidFill>
                  <a:schemeClr val="bg1"/>
                </a:solidFill>
              </a:rPr>
              <a:t>No true nucleus with a membrane.</a:t>
            </a:r>
          </a:p>
          <a:p>
            <a:pPr eaLnBrk="1" hangingPunct="1"/>
            <a:r>
              <a:rPr lang="en-NZ" altLang="en-US" sz="2400">
                <a:solidFill>
                  <a:schemeClr val="bg1"/>
                </a:solidFill>
              </a:rPr>
              <a:t>Chromosome simple ring of DNA not bound to proteins. May also have plasmids.</a:t>
            </a:r>
          </a:p>
          <a:p>
            <a:pPr eaLnBrk="1" hangingPunct="1"/>
            <a:r>
              <a:rPr lang="en-NZ" altLang="en-US" sz="2400">
                <a:solidFill>
                  <a:schemeClr val="bg1"/>
                </a:solidFill>
              </a:rPr>
              <a:t>No membrane bound organelles.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419600" y="2667000"/>
            <a:ext cx="4572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altLang="en-US" sz="2400">
                <a:solidFill>
                  <a:schemeClr val="bg1"/>
                </a:solidFill>
              </a:rPr>
              <a:t>All other cells – e.g. plants &amp; animals</a:t>
            </a:r>
          </a:p>
          <a:p>
            <a:pPr eaLnBrk="1" hangingPunct="1"/>
            <a:r>
              <a:rPr lang="en-NZ" altLang="en-US" sz="2400">
                <a:solidFill>
                  <a:schemeClr val="bg1"/>
                </a:solidFill>
              </a:rPr>
              <a:t>Nucleus has a nuclear membrane.</a:t>
            </a:r>
          </a:p>
          <a:p>
            <a:pPr eaLnBrk="1" hangingPunct="1"/>
            <a:r>
              <a:rPr lang="en-NZ" altLang="en-US" sz="2400">
                <a:solidFill>
                  <a:schemeClr val="bg1"/>
                </a:solidFill>
              </a:rPr>
              <a:t>2 or more chromosomes of DNA wound around proteins &amp; highly folded</a:t>
            </a:r>
          </a:p>
          <a:p>
            <a:pPr eaLnBrk="1" hangingPunct="1"/>
            <a:r>
              <a:rPr lang="en-NZ" altLang="en-US" sz="2400">
                <a:solidFill>
                  <a:schemeClr val="bg1"/>
                </a:solidFill>
              </a:rPr>
              <a:t>Membrane bound organelles present – e.g. mitochondria</a:t>
            </a:r>
          </a:p>
          <a:p>
            <a:pPr eaLnBrk="1" hangingPunct="1"/>
            <a:endParaRPr lang="en-NZ" altLang="en-US" sz="2400">
              <a:solidFill>
                <a:schemeClr val="bg1"/>
              </a:solidFill>
            </a:endParaRPr>
          </a:p>
        </p:txBody>
      </p:sp>
      <p:pic>
        <p:nvPicPr>
          <p:cNvPr id="8199" name="Picture 7" descr="2 prokaryote 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28956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3 animal 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58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0" y="6858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800" b="1"/>
              <a:t>Prokaryote = “before nucleus”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962400" y="6858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NZ" altLang="en-US" sz="1800" b="1"/>
              <a:t>Eukaryote</a:t>
            </a:r>
            <a:r>
              <a:rPr lang="en-NZ" altLang="en-US" sz="1800"/>
              <a:t> = </a:t>
            </a:r>
            <a:r>
              <a:rPr lang="en-NZ" altLang="en-US" sz="1800" b="1"/>
              <a:t>“good nucleus”</a:t>
            </a:r>
          </a:p>
        </p:txBody>
      </p:sp>
      <p:sp>
        <p:nvSpPr>
          <p:cNvPr id="8203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201" grpId="0"/>
      <p:bldP spid="8202" grpId="0"/>
      <p:bldP spid="82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mtClean="0"/>
              <a:t>Prokaryote cells (bacteria)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6148" name="Picture 5" descr="1 prokary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93420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altLang="en-US" smtClean="0"/>
              <a:t>Inside a prokaryote</a:t>
            </a:r>
            <a:endParaRPr lang="en-NZ" altLang="en-US" sz="24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7172" name="Picture 4" descr="2 prokaryote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378825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00"/>
            </a:gs>
            <a:gs pos="100000">
              <a:srgbClr val="CC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NZ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General characteristics of Cells </a:t>
            </a:r>
            <a:endParaRPr lang="en-GB" sz="4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defRPr/>
            </a:pPr>
            <a:r>
              <a:rPr lang="en-NZ" smtClean="0">
                <a:solidFill>
                  <a:schemeClr val="bg1"/>
                </a:solidFill>
                <a:latin typeface="Arial Rounded MT Bold" pitchFamily="34" charset="0"/>
              </a:rPr>
              <a:t>Cells consist of jelly-like </a:t>
            </a:r>
            <a:r>
              <a:rPr lang="en-NZ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cytoplasm </a:t>
            </a:r>
            <a:r>
              <a:rPr lang="en-NZ" smtClean="0">
                <a:solidFill>
                  <a:schemeClr val="bg1"/>
                </a:solidFill>
                <a:latin typeface="Arial Rounded MT Bold" pitchFamily="34" charset="0"/>
              </a:rPr>
              <a:t>surrounded by a </a:t>
            </a:r>
            <a:r>
              <a:rPr lang="en-NZ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membrane</a:t>
            </a:r>
            <a:r>
              <a:rPr lang="en-NZ" smtClean="0">
                <a:solidFill>
                  <a:schemeClr val="bg1"/>
                </a:solidFill>
                <a:latin typeface="Arial Rounded MT Bold" pitchFamily="34" charset="0"/>
              </a:rPr>
              <a:t>.</a:t>
            </a:r>
          </a:p>
          <a:p>
            <a:pPr eaLnBrk="1" hangingPunct="1">
              <a:defRPr/>
            </a:pPr>
            <a:r>
              <a:rPr lang="en-NZ" smtClean="0">
                <a:solidFill>
                  <a:schemeClr val="bg1"/>
                </a:solidFill>
                <a:latin typeface="Arial Rounded MT Bold" pitchFamily="34" charset="0"/>
              </a:rPr>
              <a:t>A </a:t>
            </a:r>
            <a:r>
              <a:rPr lang="en-NZ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nucleus</a:t>
            </a:r>
            <a:r>
              <a:rPr lang="en-NZ" smtClean="0">
                <a:solidFill>
                  <a:schemeClr val="bg1"/>
                </a:solidFill>
                <a:latin typeface="Arial Rounded MT Bold" pitchFamily="34" charset="0"/>
              </a:rPr>
              <a:t> sits in the cell</a:t>
            </a:r>
          </a:p>
          <a:p>
            <a:pPr eaLnBrk="1" hangingPunct="1">
              <a:defRPr/>
            </a:pPr>
            <a:r>
              <a:rPr lang="en-NZ" smtClean="0">
                <a:solidFill>
                  <a:schemeClr val="bg1"/>
                </a:solidFill>
                <a:latin typeface="Arial Rounded MT Bold" pitchFamily="34" charset="0"/>
              </a:rPr>
              <a:t>Various </a:t>
            </a:r>
            <a:r>
              <a:rPr lang="en-NZ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organelles</a:t>
            </a:r>
            <a:r>
              <a:rPr lang="en-NZ" smtClean="0">
                <a:solidFill>
                  <a:schemeClr val="bg1"/>
                </a:solidFill>
                <a:latin typeface="Arial Rounded MT Bold" pitchFamily="34" charset="0"/>
              </a:rPr>
              <a:t> and </a:t>
            </a:r>
            <a:r>
              <a:rPr lang="en-NZ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membrane systems</a:t>
            </a:r>
            <a:r>
              <a:rPr lang="en-NZ" smtClean="0">
                <a:solidFill>
                  <a:schemeClr val="bg1"/>
                </a:solidFill>
                <a:latin typeface="Arial Rounded MT Bold" pitchFamily="34" charset="0"/>
              </a:rPr>
              <a:t> are also present</a:t>
            </a:r>
            <a:endParaRPr lang="en-GB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NZ" altLang="en-US" smtClean="0">
                <a:solidFill>
                  <a:schemeClr val="bg1"/>
                </a:solidFill>
                <a:latin typeface="Arial Rounded MT Bold" pitchFamily="34" charset="0"/>
              </a:rPr>
              <a:t>Size and shape  </a:t>
            </a:r>
            <a:endParaRPr lang="en-GB" altLang="en-US" sz="280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NZ" altLang="en-US" smtClean="0">
                <a:solidFill>
                  <a:schemeClr val="bg1"/>
                </a:solidFill>
                <a:latin typeface="Arial Rounded MT Bold" pitchFamily="34" charset="0"/>
              </a:rPr>
              <a:t>Huge variety</a:t>
            </a:r>
          </a:p>
          <a:p>
            <a:pPr eaLnBrk="1" hangingPunct="1"/>
            <a:r>
              <a:rPr lang="en-NZ" altLang="en-US" smtClean="0">
                <a:solidFill>
                  <a:schemeClr val="bg1"/>
                </a:solidFill>
                <a:latin typeface="Arial Rounded MT Bold" pitchFamily="34" charset="0"/>
              </a:rPr>
              <a:t>Related to function</a:t>
            </a:r>
            <a:endParaRPr lang="en-GB" altLang="en-US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28194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31242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283845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95838"/>
            <a:ext cx="2895600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67000"/>
            <a:ext cx="295275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53000"/>
            <a:ext cx="2562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949825"/>
            <a:ext cx="41148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0243" name="Picture 4" descr="4 plant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7264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152400"/>
            <a:ext cx="3429000" cy="868363"/>
          </a:xfrm>
        </p:spPr>
        <p:txBody>
          <a:bodyPr/>
          <a:lstStyle/>
          <a:p>
            <a:pPr eaLnBrk="1" hangingPunct="1"/>
            <a:r>
              <a:rPr lang="en-NZ" altLang="en-US" b="1" smtClean="0"/>
              <a:t>Plant cell </a:t>
            </a:r>
            <a:endParaRPr lang="en-NZ" altLang="en-US" sz="2000" b="1" smtClean="0"/>
          </a:p>
        </p:txBody>
      </p:sp>
      <p:sp>
        <p:nvSpPr>
          <p:cNvPr id="1229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207</Words>
  <Application>Microsoft Office PowerPoint</Application>
  <PresentationFormat>On-screen Show (4:3)</PresentationFormat>
  <Paragraphs>46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Arial Rounded MT Bold</vt:lpstr>
      <vt:lpstr>Default Design</vt:lpstr>
      <vt:lpstr>Cells</vt:lpstr>
      <vt:lpstr>Cells </vt:lpstr>
      <vt:lpstr>PowerPoint Presentation</vt:lpstr>
      <vt:lpstr>PowerPoint Presentation</vt:lpstr>
      <vt:lpstr>Prokaryote cells (bacteria)</vt:lpstr>
      <vt:lpstr>Inside a prokaryote</vt:lpstr>
      <vt:lpstr>General characteristics of Cells </vt:lpstr>
      <vt:lpstr>Size and shape  </vt:lpstr>
      <vt:lpstr>Plant cell </vt:lpstr>
      <vt:lpstr>Animal Cell      </vt:lpstr>
      <vt:lpstr>Cell membrane </vt:lpstr>
      <vt:lpstr>PowerPoint Presentation</vt:lpstr>
      <vt:lpstr>Ribosomes</vt:lpstr>
      <vt:lpstr>PowerPoint Presentation</vt:lpstr>
      <vt:lpstr>Golgi body</vt:lpstr>
      <vt:lpstr>What Golgi bodies do</vt:lpstr>
      <vt:lpstr>Lysosomes</vt:lpstr>
      <vt:lpstr>Mitochondrion</vt:lpstr>
      <vt:lpstr>Chloroplast  (Plants only)</vt:lpstr>
      <vt:lpstr>Centriole (Animals only)</vt:lpstr>
      <vt:lpstr>Cytoskeleton </vt:lpstr>
      <vt:lpstr>Microtubules</vt:lpstr>
      <vt:lpstr>Centrioles help form the spindle for cell division</vt:lpstr>
      <vt:lpstr>Cillia and Flagella</vt:lpstr>
      <vt:lpstr>Cell Wall of plants</vt:lpstr>
      <vt:lpstr>PowerPoint Presentation</vt:lpstr>
      <vt:lpstr>PowerPoint Presentation</vt:lpstr>
    </vt:vector>
  </TitlesOfParts>
  <Company>St. Marys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</dc:title>
  <dc:creator>Rick Wood</dc:creator>
  <cp:lastModifiedBy>User</cp:lastModifiedBy>
  <cp:revision>36</cp:revision>
  <dcterms:created xsi:type="dcterms:W3CDTF">2008-04-14T09:11:41Z</dcterms:created>
  <dcterms:modified xsi:type="dcterms:W3CDTF">2015-04-10T03:31:31Z</dcterms:modified>
</cp:coreProperties>
</file>